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90" r:id="rId2"/>
    <p:sldId id="311" r:id="rId3"/>
    <p:sldId id="315" r:id="rId4"/>
    <p:sldId id="350" r:id="rId5"/>
    <p:sldId id="491" r:id="rId6"/>
    <p:sldId id="290" r:id="rId7"/>
    <p:sldId id="330" r:id="rId8"/>
    <p:sldId id="325" r:id="rId9"/>
    <p:sldId id="335" r:id="rId10"/>
    <p:sldId id="326" r:id="rId11"/>
    <p:sldId id="414" r:id="rId12"/>
    <p:sldId id="394" r:id="rId13"/>
    <p:sldId id="322" r:id="rId14"/>
    <p:sldId id="283" r:id="rId15"/>
    <p:sldId id="382" r:id="rId16"/>
    <p:sldId id="532" r:id="rId17"/>
    <p:sldId id="528" r:id="rId18"/>
    <p:sldId id="530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9"/>
    <p:restoredTop sz="92932"/>
  </p:normalViewPr>
  <p:slideViewPr>
    <p:cSldViewPr snapToGrid="0" snapToObjects="1">
      <p:cViewPr varScale="1">
        <p:scale>
          <a:sx n="121" d="100"/>
          <a:sy n="121" d="100"/>
        </p:scale>
        <p:origin x="16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5F8BD-DEE4-F241-A603-4B105F8B2A2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B53E5-64FB-5A4E-BD78-8E4AA19AB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3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0C6AE-A4F7-8340-8046-4514AF2A3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600" dirty="0"/>
              <a:t>We</a:t>
            </a:r>
            <a:r>
              <a:rPr lang="en-US" sz="1600" baseline="0" dirty="0"/>
              <a:t> have 2</a:t>
            </a:r>
            <a:r>
              <a:rPr lang="en-US" sz="1600" dirty="0"/>
              <a:t> primary sets of tools</a:t>
            </a:r>
            <a:r>
              <a:rPr lang="en-US" sz="1600" baseline="0" dirty="0"/>
              <a:t>, and a third almost ready for publication– </a:t>
            </a:r>
          </a:p>
          <a:p>
            <a:pPr marL="171450" lvl="0" indent="-171450">
              <a:buFont typeface="Arial"/>
              <a:buChar char="•"/>
            </a:pPr>
            <a:r>
              <a:rPr lang="en-US" sz="1600" baseline="0" dirty="0"/>
              <a:t>the first is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 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calculates predicted </a:t>
            </a:r>
            <a:r>
              <a:rPr lang="en-US" sz="1600" dirty="0"/>
              <a:t>habitat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using occurrence and environmental data and an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framework called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openModeller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created by CRIA (Reference Center on Environmental Information) in Brazil </a:t>
            </a:r>
          </a:p>
          <a:p>
            <a:pPr marL="1085850" lvl="2" indent="-171450">
              <a:buFont typeface="Arial"/>
              <a:buChar char="•"/>
            </a:pPr>
            <a:r>
              <a:rPr lang="en-US" sz="1600" dirty="0"/>
              <a:t>openModeller currently implements </a:t>
            </a:r>
            <a:r>
              <a:rPr lang="en-US" sz="1600" b="1" dirty="0"/>
              <a:t>11 algorithms </a:t>
            </a:r>
            <a:r>
              <a:rPr lang="en-US" sz="1600" dirty="0"/>
              <a:t>for calculating SDM, </a:t>
            </a:r>
            <a:r>
              <a:rPr lang="en-US" sz="1600" b="1" dirty="0"/>
              <a:t>each</a:t>
            </a:r>
            <a:r>
              <a:rPr lang="en-US" sz="1600" dirty="0"/>
              <a:t> with multiple parameters to </a:t>
            </a:r>
            <a:r>
              <a:rPr lang="en-US" sz="1600" b="1" dirty="0"/>
              <a:t>tune</a:t>
            </a:r>
            <a:r>
              <a:rPr lang="en-US" sz="1600" b="1" baseline="0" dirty="0"/>
              <a:t> the calculations </a:t>
            </a:r>
            <a:r>
              <a:rPr lang="en-US" sz="1600" b="0" baseline="0" dirty="0"/>
              <a:t>and</a:t>
            </a:r>
            <a:r>
              <a:rPr lang="en-US" sz="1600" b="1" baseline="0" dirty="0"/>
              <a:t> can be extended </a:t>
            </a:r>
            <a:r>
              <a:rPr lang="en-US" sz="1600" dirty="0"/>
              <a:t>to include new algorithms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data source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specimen occurrence data is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GBIF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GBIF give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us a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 of their cache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once a month.  These data are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organized by scientific name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available through LM services for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and modeling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Alternatively researchers can upload their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 </a:t>
            </a:r>
            <a:r>
              <a:rPr lang="en-US"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 </a:t>
            </a:r>
            <a:r>
              <a:rPr lang="en-US"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 SDM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layers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also served through LM services, including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WorldClim elevation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bioclimatic variables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same bioclimatic variables calculated from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future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values from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climate models</a:t>
            </a:r>
            <a:endParaRPr lang="en-US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0C6AE-A4F7-8340-8046-4514AF2A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166B-525F-F84C-BD3C-4FD7009CD9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Reconstructed the ancestral niche for the clades</a:t>
            </a:r>
            <a:r>
              <a:rPr lang="en-US" baseline="0" dirty="0"/>
              <a:t> of </a:t>
            </a:r>
            <a:r>
              <a:rPr lang="en-US" dirty="0" err="1"/>
              <a:t>heuchera</a:t>
            </a:r>
            <a:r>
              <a:rPr lang="en-US" dirty="0"/>
              <a:t> and </a:t>
            </a:r>
            <a:r>
              <a:rPr lang="en-US" dirty="0" err="1"/>
              <a:t>Mitella</a:t>
            </a:r>
            <a:r>
              <a:rPr lang="en-US" dirty="0"/>
              <a:t>—35 layers-custom</a:t>
            </a:r>
            <a:r>
              <a:rPr lang="en-US" baseline="0" dirty="0"/>
              <a:t> scripts, </a:t>
            </a:r>
            <a:r>
              <a:rPr lang="en-US" baseline="0" dirty="0" err="1"/>
              <a:t>Bayestraits</a:t>
            </a:r>
            <a:r>
              <a:rPr lang="en-US" baseline="0" dirty="0"/>
              <a:t>….</a:t>
            </a:r>
            <a:r>
              <a:rPr lang="en-US" dirty="0" err="1"/>
              <a:t>ryan</a:t>
            </a:r>
            <a:r>
              <a:rPr lang="en-US" dirty="0"/>
              <a:t> can</a:t>
            </a:r>
            <a:r>
              <a:rPr lang="en-US" baseline="0" dirty="0"/>
              <a:t> provide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1CD4-F10C-E448-89D5-3B685B553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3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paleoclimatic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projections –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worldclim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assess possible niche overlap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1CD4-F10C-E448-89D5-3B685B553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86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highly correlated with each other, and</a:t>
            </a:r>
            <a:r>
              <a:rPr lang="en-US" baseline="0" dirty="0"/>
              <a:t> with the alpha diversity map too. </a:t>
            </a:r>
            <a:r>
              <a:rPr lang="en-US" baseline="0" dirty="0" err="1"/>
              <a:t>Ultramatric</a:t>
            </a:r>
            <a:r>
              <a:rPr lang="en-US" baseline="0" dirty="0"/>
              <a:t> is generally lower over the landscape. </a:t>
            </a:r>
          </a:p>
          <a:p>
            <a:r>
              <a:rPr lang="en-US" baseline="0" dirty="0"/>
              <a:t>This might be due to a low proportion of short deep branches in the tree. These lengthen the overall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1C24-B13E-514B-B656-BF66E5910A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C60A-2690-4C4C-AC49-AA09E06FB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E3704-ED31-E045-A715-74B78FF88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431D-3E6C-5846-924C-402F51C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41D8-8DB9-A246-B880-9023582B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6088-735C-1048-B459-0C9A0E4A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2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BA9A-3858-7242-BDF4-9FA44E60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13EE2-6D29-2749-8D09-539824A3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0AFB6-5B87-D147-AE67-2EF45951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3B8D8-8E24-3A40-A966-B2D93F80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8CA40-3190-E647-95C2-464F5726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6A4B3-86AA-1046-9107-CBD6C4B32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073FA-BC48-2E49-B64D-38BD286E4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129E1-0159-0546-81E5-D4633590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29444-FBFA-B449-9D08-904F4B64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92F77-4FD0-9A42-8CAC-49FB3EB4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8C0D-585F-884A-BD6E-437D9EE3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9461-8DBC-AE4E-B35C-DAEF48A00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BF144-09B9-3640-B013-4AF37D25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21C4D-3B9E-5D45-ACD1-0499FA15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A9AF-4BE9-CB45-B99E-6FD357ED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1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3045-B99A-354E-B228-8C3AF180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628C-2436-9D4A-B44A-3D739A628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CA73-E109-0742-8727-2DAB6C43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5E6A8-2FA0-EE48-8A31-CDCE072A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F6EA3-77E7-464E-ACC1-CE393B0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DE8-E89B-B74E-B4DA-66430727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B351-1028-5B4C-ADF5-21B61A99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8AA0C-32E5-1C4A-B2E6-BD05EBF8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B05-04CA-5F4E-8FAA-69B55420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9BA1E-55AE-C347-B7BF-B0845137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47BD5-D6E2-E745-B3A2-34C252C0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1B25-8A6B-6B40-A770-DC70D8E9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896F7-C988-1A47-A673-8CE81F823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B504-6602-D14E-AAED-EB36BBE25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E2812-A426-474B-9A36-253C14D31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387BE-FDAC-4F47-8793-09A0499E1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54866-84AF-194D-9CF7-2B4731FD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72257-5DB9-8145-BD4A-8963D118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FEAFF-0D02-784A-A187-BB46182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344A-5534-6649-BDCC-B664ED34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0CA35-9A98-6A47-8C2B-B9AE3C2B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540AC-A7D7-1842-8AD0-606E1B05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A9C7B-DB55-D342-86C1-C53E6841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204A7-2290-764F-AD46-20744B25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7606A-409E-7344-A008-2B8C7AC2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0C0A-AC5E-C746-9A96-EEF056AA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EB6-611C-6E44-BDDE-0E575EB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9FD9-CA81-EF42-B661-58DCED79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1BC71-9A87-F44D-B035-A9CC932E9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F438-8C1D-384B-A46C-6AD6C8B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FBC9-56DB-8446-8651-5860FFBA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994A-89CE-BF44-8B4B-BC8DB957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79A8-A682-974C-B10F-D5A12BC3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5C3B1-37A5-FA4C-AA10-B254BDA2E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FE5E3-DB64-E941-A245-E95B211B0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FA005-4829-5F4C-B5C6-CE1C07C1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F33F3-A0D2-6848-ACDF-AF089693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F2290-A001-9745-B5E3-2F5B2F76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34C7B-D07B-4946-A163-4B99B5A6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3C547-FAF6-E542-BFC1-65E082A6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19BF-5627-6F42-8E61-BE3BFA624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DDF94-0BBE-884D-89B0-3C9276458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6332D-C8C7-6949-8AE2-3FC67E694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7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938"/>
            <a:ext cx="12192000" cy="1022351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Linking Heterogeneous Data: </a:t>
            </a:r>
          </a:p>
          <a:p>
            <a:pPr algn="ctr"/>
            <a:endParaRPr lang="en-US" sz="3200" dirty="0" err="1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69406"/>
            <a:ext cx="7886700" cy="6730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Connecting Specimens, Trees, Tools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3366" y="1278130"/>
            <a:ext cx="63108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ABI Innovation:  </a:t>
            </a:r>
            <a:r>
              <a:rPr lang="en-US" sz="2800" dirty="0" err="1">
                <a:solidFill>
                  <a:srgbClr val="0000FF"/>
                </a:solidFill>
              </a:rPr>
              <a:t>BiotaPhy</a:t>
            </a:r>
            <a:r>
              <a:rPr lang="en-US" sz="2800" dirty="0">
                <a:solidFill>
                  <a:srgbClr val="0000FF"/>
                </a:solidFill>
              </a:rPr>
              <a:t> Project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</a:rPr>
              <a:t>Connecting resources 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</a:rPr>
              <a:t>to enable large-scale biodiversity analyses</a:t>
            </a:r>
          </a:p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981200" y="270143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 Soltis, P. Soltis, J. Fortes, </a:t>
            </a:r>
          </a:p>
          <a:p>
            <a:pPr algn="ctr"/>
            <a:r>
              <a:rPr lang="en-US" sz="2400" dirty="0"/>
              <a:t> J. Beach, J. </a:t>
            </a:r>
            <a:r>
              <a:rPr lang="en-US" sz="2400" dirty="0" err="1"/>
              <a:t>Soberon</a:t>
            </a:r>
            <a:r>
              <a:rPr lang="en-US" sz="2400" dirty="0"/>
              <a:t>, S. Smith </a:t>
            </a:r>
          </a:p>
        </p:txBody>
      </p:sp>
      <p:pic>
        <p:nvPicPr>
          <p:cNvPr id="16" name="Picture 3" descr="head.gif"/>
          <p:cNvPicPr>
            <a:picLocks noChangeAspect="1"/>
          </p:cNvPicPr>
          <p:nvPr/>
        </p:nvPicPr>
        <p:blipFill>
          <a:blip r:embed="rId3"/>
          <a:srcRect t="7500" r="81158"/>
          <a:stretch>
            <a:fillRect/>
          </a:stretch>
        </p:blipFill>
        <p:spPr bwMode="auto">
          <a:xfrm>
            <a:off x="1668190" y="1426423"/>
            <a:ext cx="1013646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10" y="5544591"/>
            <a:ext cx="2047754" cy="6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 Tree of Life Avatol Logo v.2 with orig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" b="51563"/>
          <a:stretch>
            <a:fillRect/>
          </a:stretch>
        </p:blipFill>
        <p:spPr bwMode="auto">
          <a:xfrm>
            <a:off x="1567966" y="5108613"/>
            <a:ext cx="2135686" cy="150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lifemapper 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0" y="4051914"/>
            <a:ext cx="1980238" cy="7543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033" y="4051914"/>
            <a:ext cx="1482298" cy="1246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659" y="4125222"/>
            <a:ext cx="633621" cy="30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659687" y="3641875"/>
            <a:ext cx="5197211" cy="2933476"/>
            <a:chOff x="2135686" y="3641875"/>
            <a:chExt cx="5197211" cy="2933476"/>
          </a:xfrm>
        </p:grpSpPr>
        <p:grpSp>
          <p:nvGrpSpPr>
            <p:cNvPr id="22" name="Group 21"/>
            <p:cNvGrpSpPr/>
            <p:nvPr/>
          </p:nvGrpSpPr>
          <p:grpSpPr>
            <a:xfrm>
              <a:off x="2135686" y="3641875"/>
              <a:ext cx="4790858" cy="2933476"/>
              <a:chOff x="2135686" y="3641875"/>
              <a:chExt cx="4790858" cy="2933476"/>
            </a:xfrm>
          </p:grpSpPr>
          <p:pic>
            <p:nvPicPr>
              <p:cNvPr id="23" name="image03.png" descr="workflows.png"/>
              <p:cNvPicPr/>
              <p:nvPr/>
            </p:nvPicPr>
            <p:blipFill rotWithShape="1">
              <a:blip r:embed="rId8"/>
              <a:srcRect l="58507" b="75542"/>
              <a:stretch/>
            </p:blipFill>
            <p:spPr>
              <a:xfrm>
                <a:off x="2135686" y="3641875"/>
                <a:ext cx="4790858" cy="2933476"/>
              </a:xfrm>
              <a:prstGeom prst="rect">
                <a:avLst/>
              </a:prstGeom>
              <a:ln/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5323658" y="4125222"/>
                <a:ext cx="633621" cy="303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216978" y="4133594"/>
              <a:ext cx="21159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Analytical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16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792" y="4112057"/>
            <a:ext cx="1580600" cy="2067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28306"/>
            <a:ext cx="9144000" cy="1832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164" y="1470625"/>
            <a:ext cx="8829675" cy="4481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97102" y="3270611"/>
            <a:ext cx="9626" cy="827180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98112" y="6239289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Mitella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1" y="6263352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91836" y="529783"/>
            <a:ext cx="8008329" cy="4286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Ancestral Niche Reconstruction 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82" y="4083616"/>
            <a:ext cx="1759057" cy="22161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11194" y="5225059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001977" y="5594392"/>
            <a:ext cx="749805" cy="759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45154" y="6488668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223724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255" y="233617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Spatial </a:t>
            </a:r>
            <a:r>
              <a:rPr lang="en-US" dirty="0" err="1"/>
              <a:t>Phylogenetics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03.png" descr="workflows.png"/>
          <p:cNvPicPr/>
          <p:nvPr/>
        </p:nvPicPr>
        <p:blipFill rotWithShape="1">
          <a:blip r:embed="rId2"/>
          <a:srcRect l="58199" t="26925" b="36779"/>
          <a:stretch/>
        </p:blipFill>
        <p:spPr>
          <a:xfrm>
            <a:off x="2630906" y="1082843"/>
            <a:ext cx="6208295" cy="55585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1516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303072" y="267028"/>
            <a:ext cx="6644972" cy="6025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b="0" dirty="0"/>
              <a:t>Phylogenetic Diversity (PD)</a:t>
            </a:r>
            <a:r>
              <a:rPr lang="en-US" sz="4000" b="0" dirty="0">
                <a:solidFill>
                  <a:srgbClr val="376092"/>
                </a:solidFill>
              </a:rPr>
              <a:t>:</a:t>
            </a:r>
          </a:p>
          <a:p>
            <a:r>
              <a:rPr lang="en-US" sz="4000" b="0" dirty="0">
                <a:solidFill>
                  <a:srgbClr val="376092"/>
                </a:solidFill>
              </a:rPr>
              <a:t>	how much of the Tree of 	Life is present in an area?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0027" y="2401564"/>
            <a:ext cx="3062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Oaks</a:t>
            </a:r>
          </a:p>
        </p:txBody>
      </p:sp>
      <p:pic>
        <p:nvPicPr>
          <p:cNvPr id="11" name="Picture 10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028" y="2988642"/>
            <a:ext cx="826871" cy="495810"/>
          </a:xfrm>
          <a:prstGeom prst="rect">
            <a:avLst/>
          </a:prstGeom>
        </p:spPr>
      </p:pic>
      <p:pic>
        <p:nvPicPr>
          <p:cNvPr id="12" name="Picture 1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037" y="2988642"/>
            <a:ext cx="826871" cy="495810"/>
          </a:xfrm>
          <a:prstGeom prst="rect">
            <a:avLst/>
          </a:prstGeom>
        </p:spPr>
      </p:pic>
      <p:pic>
        <p:nvPicPr>
          <p:cNvPr id="13" name="Picture 12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07" y="2988642"/>
            <a:ext cx="826871" cy="495810"/>
          </a:xfrm>
          <a:prstGeom prst="rect">
            <a:avLst/>
          </a:prstGeom>
        </p:spPr>
      </p:pic>
      <p:pic>
        <p:nvPicPr>
          <p:cNvPr id="14" name="Picture 1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778" y="2988642"/>
            <a:ext cx="826871" cy="495810"/>
          </a:xfrm>
          <a:prstGeom prst="rect">
            <a:avLst/>
          </a:prstGeom>
        </p:spPr>
      </p:pic>
      <p:pic>
        <p:nvPicPr>
          <p:cNvPr id="15" name="Picture 14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648" y="2988642"/>
            <a:ext cx="826871" cy="495810"/>
          </a:xfrm>
          <a:prstGeom prst="rect">
            <a:avLst/>
          </a:prstGeom>
        </p:spPr>
      </p:pic>
      <p:pic>
        <p:nvPicPr>
          <p:cNvPr id="16" name="Picture 1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519" y="2988642"/>
            <a:ext cx="826871" cy="495810"/>
          </a:xfrm>
          <a:prstGeom prst="rect">
            <a:avLst/>
          </a:prstGeom>
        </p:spPr>
      </p:pic>
      <p:pic>
        <p:nvPicPr>
          <p:cNvPr id="17" name="Picture 16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389" y="2994992"/>
            <a:ext cx="826871" cy="495810"/>
          </a:xfrm>
          <a:prstGeom prst="rect">
            <a:avLst/>
          </a:prstGeom>
        </p:spPr>
      </p:pic>
      <p:pic>
        <p:nvPicPr>
          <p:cNvPr id="18" name="Picture 17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260" y="2994992"/>
            <a:ext cx="826871" cy="495810"/>
          </a:xfrm>
          <a:prstGeom prst="rect">
            <a:avLst/>
          </a:prstGeom>
        </p:spPr>
      </p:pic>
      <p:pic>
        <p:nvPicPr>
          <p:cNvPr id="19" name="Picture 18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028" y="3482754"/>
            <a:ext cx="826871" cy="495810"/>
          </a:xfrm>
          <a:prstGeom prst="rect">
            <a:avLst/>
          </a:prstGeom>
        </p:spPr>
      </p:pic>
      <p:pic>
        <p:nvPicPr>
          <p:cNvPr id="20" name="Picture 1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037" y="3482754"/>
            <a:ext cx="826871" cy="495810"/>
          </a:xfrm>
          <a:prstGeom prst="rect">
            <a:avLst/>
          </a:prstGeom>
        </p:spPr>
      </p:pic>
      <p:pic>
        <p:nvPicPr>
          <p:cNvPr id="21" name="Picture 20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07" y="3482754"/>
            <a:ext cx="826871" cy="495810"/>
          </a:xfrm>
          <a:prstGeom prst="rect">
            <a:avLst/>
          </a:prstGeom>
        </p:spPr>
      </p:pic>
      <p:pic>
        <p:nvPicPr>
          <p:cNvPr id="22" name="Picture 2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778" y="3482754"/>
            <a:ext cx="826871" cy="495810"/>
          </a:xfrm>
          <a:prstGeom prst="rect">
            <a:avLst/>
          </a:prstGeom>
        </p:spPr>
      </p:pic>
      <p:pic>
        <p:nvPicPr>
          <p:cNvPr id="23" name="Picture 22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648" y="3482754"/>
            <a:ext cx="826871" cy="495810"/>
          </a:xfrm>
          <a:prstGeom prst="rect">
            <a:avLst/>
          </a:prstGeom>
        </p:spPr>
      </p:pic>
      <p:pic>
        <p:nvPicPr>
          <p:cNvPr id="24" name="Picture 2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519" y="3482754"/>
            <a:ext cx="826871" cy="495810"/>
          </a:xfrm>
          <a:prstGeom prst="rect">
            <a:avLst/>
          </a:prstGeom>
        </p:spPr>
      </p:pic>
      <p:pic>
        <p:nvPicPr>
          <p:cNvPr id="25" name="Picture 24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389" y="3489104"/>
            <a:ext cx="826871" cy="495810"/>
          </a:xfrm>
          <a:prstGeom prst="rect">
            <a:avLst/>
          </a:prstGeom>
        </p:spPr>
      </p:pic>
      <p:pic>
        <p:nvPicPr>
          <p:cNvPr id="26" name="Picture 2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260" y="3489104"/>
            <a:ext cx="826871" cy="4958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3551" y="4171950"/>
            <a:ext cx="3062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Vs.</a:t>
            </a:r>
          </a:p>
        </p:txBody>
      </p:sp>
      <p:pic>
        <p:nvPicPr>
          <p:cNvPr id="40" name="Picture 3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428" y="4574179"/>
            <a:ext cx="826871" cy="495810"/>
          </a:xfrm>
          <a:prstGeom prst="rect">
            <a:avLst/>
          </a:prstGeom>
        </p:spPr>
      </p:pic>
      <p:pic>
        <p:nvPicPr>
          <p:cNvPr id="42" name="Picture 4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92" y="4574179"/>
            <a:ext cx="826871" cy="495810"/>
          </a:xfrm>
          <a:prstGeom prst="rect">
            <a:avLst/>
          </a:prstGeom>
        </p:spPr>
      </p:pic>
      <p:pic>
        <p:nvPicPr>
          <p:cNvPr id="44" name="Picture 4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3733" y="4580529"/>
            <a:ext cx="826871" cy="495810"/>
          </a:xfrm>
          <a:prstGeom prst="rect">
            <a:avLst/>
          </a:prstGeom>
        </p:spPr>
      </p:pic>
      <p:pic>
        <p:nvPicPr>
          <p:cNvPr id="46" name="Picture 4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2510" y="5068291"/>
            <a:ext cx="826871" cy="495810"/>
          </a:xfrm>
          <a:prstGeom prst="rect">
            <a:avLst/>
          </a:prstGeom>
        </p:spPr>
      </p:pic>
      <p:pic>
        <p:nvPicPr>
          <p:cNvPr id="50" name="Picture 4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92" y="5068291"/>
            <a:ext cx="826871" cy="4958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92" y="4219354"/>
            <a:ext cx="752475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80" y="5068291"/>
            <a:ext cx="1085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298" y="4219355"/>
            <a:ext cx="861183" cy="856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863" y="4219355"/>
            <a:ext cx="826871" cy="848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757" y="5068291"/>
            <a:ext cx="85725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007" y="5068291"/>
            <a:ext cx="704850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680" y="5066593"/>
            <a:ext cx="685800" cy="914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970" y="5053894"/>
            <a:ext cx="807541" cy="6561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422" y="5066594"/>
            <a:ext cx="664682" cy="66468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67" y="4219355"/>
            <a:ext cx="708660" cy="885825"/>
          </a:xfrm>
          <a:prstGeom prst="rect">
            <a:avLst/>
          </a:prstGeom>
        </p:spPr>
      </p:pic>
      <p:pic>
        <p:nvPicPr>
          <p:cNvPr id="56" name="Picture 5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7421" y="4637944"/>
            <a:ext cx="826871" cy="4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handlePointOnAlpha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2394066"/>
            <a:ext cx="4848945" cy="484894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9936603">
            <a:off x="5442526" y="3161523"/>
            <a:ext cx="701238" cy="3873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733033" y="2024733"/>
            <a:ext cx="3458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Species list at each pixel</a:t>
            </a:r>
          </a:p>
          <a:p>
            <a:r>
              <a:rPr lang="en-US" sz="2100" dirty="0"/>
              <a:t>Generated from niche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8395" y="4702350"/>
            <a:ext cx="259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8,045 pixels/communities</a:t>
            </a:r>
          </a:p>
          <a:p>
            <a:endParaRPr lang="en-US" dirty="0"/>
          </a:p>
          <a:p>
            <a:r>
              <a:rPr lang="en-US" dirty="0"/>
              <a:t>16 km</a:t>
            </a:r>
            <a:r>
              <a:rPr lang="en-US" baseline="30000" dirty="0"/>
              <a:t>2</a:t>
            </a:r>
            <a:r>
              <a:rPr lang="en-US" dirty="0"/>
              <a:t> per pixel</a:t>
            </a:r>
          </a:p>
        </p:txBody>
      </p:sp>
      <p:pic>
        <p:nvPicPr>
          <p:cNvPr id="9" name="Picture 8" descr="florida_tree_phylogram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5914" r="8532" b="6610"/>
          <a:stretch/>
        </p:blipFill>
        <p:spPr>
          <a:xfrm rot="20511983">
            <a:off x="6162197" y="1170407"/>
            <a:ext cx="3611190" cy="379260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30028" y="277404"/>
            <a:ext cx="8837972" cy="460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b="0" dirty="0"/>
              <a:t>Phylogenetic Diversity (PD) in Florida </a:t>
            </a:r>
          </a:p>
          <a:p>
            <a:pPr algn="ctr"/>
            <a:r>
              <a:rPr lang="en-US" sz="4000" b="0" dirty="0"/>
              <a:t>with Hand Curated Tree</a:t>
            </a:r>
          </a:p>
        </p:txBody>
      </p:sp>
    </p:spTree>
    <p:extLst>
      <p:ext uri="{BB962C8B-B14F-4D97-AF65-F5344CB8AC3E}">
        <p14:creationId xmlns:p14="http://schemas.microsoft.com/office/powerpoint/2010/main" val="21951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llPlants.Additive.PD.absolute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75" b="10074"/>
          <a:stretch/>
        </p:blipFill>
        <p:spPr>
          <a:xfrm>
            <a:off x="2427431" y="1481771"/>
            <a:ext cx="7040657" cy="515733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93724" y="156512"/>
            <a:ext cx="8229600" cy="8034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Phylogenetic Diversity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8037" y="5942627"/>
            <a:ext cx="492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PD = proportion of tree present in cell</a:t>
            </a:r>
          </a:p>
        </p:txBody>
      </p:sp>
    </p:spTree>
    <p:extLst>
      <p:ext uri="{BB962C8B-B14F-4D97-AF65-F5344CB8AC3E}">
        <p14:creationId xmlns:p14="http://schemas.microsoft.com/office/powerpoint/2010/main" val="157327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516" y="183483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PD – Genera of China Angiosperms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48628"/>
          <a:stretch/>
        </p:blipFill>
        <p:spPr>
          <a:xfrm>
            <a:off x="2543677" y="962527"/>
            <a:ext cx="6848977" cy="55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D3C8-ADE9-FD4B-904B-3D95FCE5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024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Biotaphy</a:t>
            </a:r>
            <a:r>
              <a:rPr lang="en-US" dirty="0"/>
              <a:t> 2: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FFC75-7557-AA42-919A-6E4B7038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62" y="2141537"/>
            <a:ext cx="11899075" cy="4351338"/>
          </a:xfrm>
        </p:spPr>
        <p:txBody>
          <a:bodyPr/>
          <a:lstStyle/>
          <a:p>
            <a:r>
              <a:rPr lang="en-US" dirty="0" err="1"/>
              <a:t>BiotaPhy</a:t>
            </a:r>
            <a:r>
              <a:rPr lang="en-US" dirty="0"/>
              <a:t> Platform: community biodiversity gateway for data- intensive science</a:t>
            </a:r>
          </a:p>
          <a:p>
            <a:endParaRPr lang="en-US" dirty="0"/>
          </a:p>
          <a:p>
            <a:r>
              <a:rPr lang="en-US" dirty="0"/>
              <a:t>Increase accessibility and use of Open Tree of Life, </a:t>
            </a:r>
            <a:r>
              <a:rPr lang="en-US" dirty="0" err="1"/>
              <a:t>iDigBio</a:t>
            </a:r>
            <a:r>
              <a:rPr lang="en-US" dirty="0"/>
              <a:t>, and </a:t>
            </a:r>
            <a:r>
              <a:rPr lang="en-US" dirty="0" err="1"/>
              <a:t>Lifemapper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sustainable, long-term, biodiversity community infrastructure </a:t>
            </a:r>
          </a:p>
          <a:p>
            <a:endParaRPr lang="en-US" dirty="0"/>
          </a:p>
          <a:p>
            <a:r>
              <a:rPr lang="en-US" dirty="0"/>
              <a:t>Workshops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9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0A5C-0781-4047-8CE0-8011175A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0" y="365125"/>
            <a:ext cx="4262120" cy="1325563"/>
          </a:xfrm>
        </p:spPr>
        <p:txBody>
          <a:bodyPr/>
          <a:lstStyle/>
          <a:p>
            <a:pPr algn="ctr"/>
            <a:r>
              <a:rPr lang="en-US" dirty="0" err="1"/>
              <a:t>Biotaphy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/>
              <a:t>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19FE0-62CD-4442-9EAC-DD55A0E2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78" y="0"/>
            <a:ext cx="58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/>
          <a:stretch/>
        </p:blipFill>
        <p:spPr>
          <a:xfrm rot="5400000">
            <a:off x="3178865" y="-389945"/>
            <a:ext cx="5777071" cy="90868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98994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483"/>
            <a:ext cx="9144000" cy="47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 bwMode="auto">
          <a:xfrm>
            <a:off x="3898281" y="148971"/>
            <a:ext cx="6172200" cy="4286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Helvetica" charset="0"/>
                <a:cs typeface="Helvetica" charset="0"/>
              </a:rPr>
              <a:t>Label Data</a:t>
            </a:r>
          </a:p>
        </p:txBody>
      </p:sp>
      <p:pic>
        <p:nvPicPr>
          <p:cNvPr id="104450" name="Picture 3" descr="139652a1-siz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721" y="363284"/>
            <a:ext cx="4254004" cy="613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70595" y="2055018"/>
            <a:ext cx="6172200" cy="35254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Scientific name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Date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Collector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Location – state, county,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specific site,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GPS coordinates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Associated species</a:t>
            </a: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452" name="Oval 6"/>
          <p:cNvSpPr>
            <a:spLocks noChangeArrowheads="1"/>
          </p:cNvSpPr>
          <p:nvPr/>
        </p:nvSpPr>
        <p:spPr bwMode="auto">
          <a:xfrm>
            <a:off x="10431979" y="5580459"/>
            <a:ext cx="1296591" cy="101560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4275" y="4135455"/>
            <a:ext cx="1036320" cy="0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657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023020"/>
            <a:ext cx="6012408" cy="547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66007" y="156262"/>
            <a:ext cx="215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Trees</a:t>
            </a:r>
          </a:p>
        </p:txBody>
      </p:sp>
      <p:pic>
        <p:nvPicPr>
          <p:cNvPr id="5" name="Picture 4" descr="Open Tree of Life Avatol Logo v.2 with origin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642" y="128931"/>
            <a:ext cx="3490198" cy="245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8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300" y="584407"/>
            <a:ext cx="8422105" cy="857250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/>
              <a:t>Lifemapper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Species Distribution Modeling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1710" y="3379813"/>
            <a:ext cx="2397969" cy="1940308"/>
            <a:chOff x="7290572" y="2977736"/>
            <a:chExt cx="2320373" cy="1512508"/>
          </a:xfrm>
        </p:grpSpPr>
        <p:pic>
          <p:nvPicPr>
            <p:cNvPr id="13" name="Picture 12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72" y="2977736"/>
              <a:ext cx="1710773" cy="902908"/>
            </a:xfrm>
            <a:prstGeom prst="rect">
              <a:avLst/>
            </a:prstGeom>
          </p:spPr>
        </p:pic>
        <p:pic>
          <p:nvPicPr>
            <p:cNvPr id="20" name="Picture 19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972" y="3130136"/>
              <a:ext cx="1710773" cy="902908"/>
            </a:xfrm>
            <a:prstGeom prst="rect">
              <a:avLst/>
            </a:prstGeom>
          </p:spPr>
        </p:pic>
        <p:pic>
          <p:nvPicPr>
            <p:cNvPr id="21" name="Picture 20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2" y="3282536"/>
              <a:ext cx="1710773" cy="902908"/>
            </a:xfrm>
            <a:prstGeom prst="rect">
              <a:avLst/>
            </a:prstGeom>
          </p:spPr>
        </p:pic>
        <p:pic>
          <p:nvPicPr>
            <p:cNvPr id="22" name="Picture 21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772" y="3434936"/>
              <a:ext cx="1710773" cy="902908"/>
            </a:xfrm>
            <a:prstGeom prst="rect">
              <a:avLst/>
            </a:prstGeom>
          </p:spPr>
        </p:pic>
        <p:pic>
          <p:nvPicPr>
            <p:cNvPr id="23" name="Picture 22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172" y="3587336"/>
              <a:ext cx="1710773" cy="902908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>
            <a:off x="6963379" y="3729176"/>
            <a:ext cx="700430" cy="31073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/>
          <p:cNvGrpSpPr/>
          <p:nvPr/>
        </p:nvGrpSpPr>
        <p:grpSpPr>
          <a:xfrm>
            <a:off x="2851470" y="2319642"/>
            <a:ext cx="2731902" cy="3931903"/>
            <a:chOff x="260581" y="1829364"/>
            <a:chExt cx="3368317" cy="4868492"/>
          </a:xfrm>
        </p:grpSpPr>
        <p:pic>
          <p:nvPicPr>
            <p:cNvPr id="14" name="Picture 13" descr="mapwithdotsmal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81" y="1829364"/>
              <a:ext cx="1511208" cy="7975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629461" y="1899330"/>
              <a:ext cx="1960400" cy="1562241"/>
              <a:chOff x="529477" y="1128051"/>
              <a:chExt cx="4935675" cy="3933234"/>
            </a:xfrm>
          </p:grpSpPr>
          <p:pic>
            <p:nvPicPr>
              <p:cNvPr id="4" name="Picture 3" descr="lotu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77" y="3229376"/>
                <a:ext cx="2145864" cy="1831909"/>
              </a:xfrm>
              <a:prstGeom prst="rect">
                <a:avLst/>
              </a:prstGeom>
            </p:spPr>
          </p:pic>
          <p:pic>
            <p:nvPicPr>
              <p:cNvPr id="5" name="Picture 4" descr="wolf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3268" y="2186252"/>
                <a:ext cx="2145864" cy="1831909"/>
              </a:xfrm>
              <a:prstGeom prst="rect">
                <a:avLst/>
              </a:prstGeom>
            </p:spPr>
          </p:pic>
          <p:pic>
            <p:nvPicPr>
              <p:cNvPr id="6" name="Picture 5" descr="snake_big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9288" y="1128051"/>
                <a:ext cx="2145864" cy="1831909"/>
              </a:xfrm>
              <a:prstGeom prst="rect">
                <a:avLst/>
              </a:prstGeom>
            </p:spPr>
          </p:pic>
        </p:grpSp>
        <p:pic>
          <p:nvPicPr>
            <p:cNvPr id="9" name="Picture 8" descr="IPCC-Logo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" y="4489061"/>
              <a:ext cx="1015943" cy="1423574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2160000">
              <a:off x="2424649" y="3170326"/>
              <a:ext cx="1204249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ight Arrow 17"/>
            <p:cNvSpPr/>
            <p:nvPr/>
          </p:nvSpPr>
          <p:spPr>
            <a:xfrm rot="19080000">
              <a:off x="2275413" y="4738183"/>
              <a:ext cx="1325265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climate3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41" y="5241032"/>
              <a:ext cx="1980896" cy="1100497"/>
            </a:xfrm>
            <a:prstGeom prst="rect">
              <a:avLst/>
            </a:prstGeom>
          </p:spPr>
        </p:pic>
        <p:pic>
          <p:nvPicPr>
            <p:cNvPr id="16" name="Picture 15" descr="hicks_jar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572" y="2902535"/>
              <a:ext cx="1122289" cy="112228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79994" y="3931633"/>
              <a:ext cx="2374566" cy="37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Species Occurrence Data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8592" y="6326294"/>
              <a:ext cx="1942834" cy="37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Environmental Data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43109" y="4511359"/>
            <a:ext cx="14146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Predicted Habitat</a:t>
            </a:r>
          </a:p>
        </p:txBody>
      </p:sp>
      <p:pic>
        <p:nvPicPr>
          <p:cNvPr id="29" name="Picture 28" descr="world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34" y="3267355"/>
            <a:ext cx="1317639" cy="13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12192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840" y="144753"/>
            <a:ext cx="7886700" cy="6730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Connecting Specimens, Trees, Tools</a:t>
            </a:r>
          </a:p>
        </p:txBody>
      </p:sp>
      <p:pic>
        <p:nvPicPr>
          <p:cNvPr id="10" name="image03.png" descr="workflows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65357" y="1298575"/>
            <a:ext cx="4953000" cy="5264150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1524000" y="1419307"/>
            <a:ext cx="2822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 Possible Workflows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6146" y="5005348"/>
            <a:ext cx="1409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  <p:pic>
        <p:nvPicPr>
          <p:cNvPr id="19" name="image03.png" descr="workflows.png">
            <a:extLst>
              <a:ext uri="{FF2B5EF4-FFF2-40B4-BE49-F238E27FC236}">
                <a16:creationId xmlns:a16="http://schemas.microsoft.com/office/drawing/2014/main" id="{14F5044B-FA76-4640-9B27-8BD149C6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7" b="75542"/>
          <a:stretch>
            <a:fillRect/>
          </a:stretch>
        </p:blipFill>
        <p:spPr bwMode="auto">
          <a:xfrm>
            <a:off x="336312" y="3641578"/>
            <a:ext cx="3288830" cy="203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5C11E-C628-8749-9BB9-0AB3EF5ACF1F}"/>
              </a:ext>
            </a:extLst>
          </p:cNvPr>
          <p:cNvSpPr txBox="1"/>
          <p:nvPr/>
        </p:nvSpPr>
        <p:spPr>
          <a:xfrm>
            <a:off x="2557858" y="3167351"/>
            <a:ext cx="648816" cy="1005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609D0-2491-2E4F-A83B-7C6DCDE49E47}"/>
              </a:ext>
            </a:extLst>
          </p:cNvPr>
          <p:cNvSpPr txBox="1"/>
          <p:nvPr/>
        </p:nvSpPr>
        <p:spPr>
          <a:xfrm>
            <a:off x="2435938" y="3990254"/>
            <a:ext cx="211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121811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3ED4-0E61-E74E-B8CF-143C89B9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752"/>
            <a:ext cx="10515600" cy="1325563"/>
          </a:xfrm>
        </p:spPr>
        <p:txBody>
          <a:bodyPr>
            <a:normAutofit/>
          </a:bodyPr>
          <a:lstStyle/>
          <a:p>
            <a:pPr>
              <a:buFont typeface="Times New Roman" charset="0"/>
              <a:buNone/>
              <a:defRPr/>
            </a:pPr>
            <a:r>
              <a:rPr lang="en-US" dirty="0"/>
              <a:t>Connecting Trees, Specimens, Tools</a:t>
            </a:r>
          </a:p>
        </p:txBody>
      </p:sp>
      <p:pic>
        <p:nvPicPr>
          <p:cNvPr id="99331" name="image03.png" descr="workflows.png">
            <a:extLst>
              <a:ext uri="{FF2B5EF4-FFF2-40B4-BE49-F238E27FC236}">
                <a16:creationId xmlns:a16="http://schemas.microsoft.com/office/drawing/2014/main" id="{CEA2B5A3-6E09-E045-BE72-6627FD8D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r="42168" b="60304"/>
          <a:stretch>
            <a:fillRect/>
          </a:stretch>
        </p:blipFill>
        <p:spPr bwMode="auto">
          <a:xfrm>
            <a:off x="3657600" y="2133600"/>
            <a:ext cx="6400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E5568-C6EA-EA44-9C92-6C4C888EF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77200" y="6356351"/>
            <a:ext cx="21336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/>
            <a:fld id="{DB1D8AA4-0365-F743-93BB-E203B5751E92}" type="slidenum">
              <a:rPr lang="en-US" altLang="en-US" sz="1800">
                <a:solidFill>
                  <a:srgbClr val="262626"/>
                </a:solidFill>
                <a:latin typeface="Calibri" panose="020F0502020204030204" pitchFamily="34" charset="0"/>
              </a:rPr>
              <a:pPr eaLnBrk="1"/>
              <a:t>6</a:t>
            </a:fld>
            <a:endParaRPr lang="en-US" altLang="en-US" sz="18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99333" name="image03.png" descr="workflows.png">
            <a:extLst>
              <a:ext uri="{FF2B5EF4-FFF2-40B4-BE49-F238E27FC236}">
                <a16:creationId xmlns:a16="http://schemas.microsoft.com/office/drawing/2014/main" id="{032E019B-56FF-AB41-B4B1-265F082C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7" b="75542"/>
          <a:stretch>
            <a:fillRect/>
          </a:stretch>
        </p:blipFill>
        <p:spPr bwMode="auto">
          <a:xfrm>
            <a:off x="684214" y="3054866"/>
            <a:ext cx="259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Box 5">
            <a:extLst>
              <a:ext uri="{FF2B5EF4-FFF2-40B4-BE49-F238E27FC236}">
                <a16:creationId xmlns:a16="http://schemas.microsoft.com/office/drawing/2014/main" id="{AAB58BD7-D3F9-B94E-9CE9-8B7D86649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6096000"/>
            <a:ext cx="1312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C. Hinchliff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D29235E-C86B-7D4F-9D44-52C97194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79376"/>
            <a:ext cx="6399530" cy="89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168" rIns="90000" bIns="45000"/>
          <a:lstStyle>
            <a:lvl1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cs typeface="Arial" charset="0"/>
              </a:rPr>
              <a:t>Ancestral Niche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D134B-555C-E045-90F5-30CF1D2C756B}"/>
              </a:ext>
            </a:extLst>
          </p:cNvPr>
          <p:cNvSpPr txBox="1"/>
          <p:nvPr/>
        </p:nvSpPr>
        <p:spPr>
          <a:xfrm>
            <a:off x="2397760" y="2702560"/>
            <a:ext cx="590550" cy="7924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F2831-AD41-6447-BD31-54A112EA8339}"/>
              </a:ext>
            </a:extLst>
          </p:cNvPr>
          <p:cNvSpPr txBox="1"/>
          <p:nvPr/>
        </p:nvSpPr>
        <p:spPr>
          <a:xfrm>
            <a:off x="2397760" y="3248819"/>
            <a:ext cx="211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189065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55" y="888177"/>
            <a:ext cx="6215063" cy="51435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1833" y="1155058"/>
            <a:ext cx="4014166" cy="3891170"/>
          </a:xfrm>
        </p:spPr>
        <p:txBody>
          <a:bodyPr>
            <a:normAutofit/>
          </a:bodyPr>
          <a:lstStyle/>
          <a:p>
            <a:r>
              <a:rPr lang="en-US" dirty="0"/>
              <a:t>Temperature variables (e.g., </a:t>
            </a:r>
            <a:r>
              <a:rPr lang="en-US" b="1" dirty="0"/>
              <a:t>mean annual temperature</a:t>
            </a:r>
            <a:r>
              <a:rPr lang="en-US" dirty="0"/>
              <a:t>) suggest a temperate origin...</a:t>
            </a:r>
          </a:p>
          <a:p>
            <a:r>
              <a:rPr lang="en-US" dirty="0"/>
              <a:t>Shifts out of a state are rare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24621" y="4258588"/>
            <a:ext cx="317210" cy="2167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0326" y="3736774"/>
            <a:ext cx="65598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b="1" dirty="0"/>
              <a:t>Hot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419" y="6491247"/>
            <a:ext cx="71561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b="1" dirty="0"/>
              <a:t>Cold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557186" y="241847"/>
            <a:ext cx="56697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3600" dirty="0" err="1">
                <a:latin typeface="+mj-lt"/>
              </a:rPr>
              <a:t>Saxifragales</a:t>
            </a:r>
            <a:r>
              <a:rPr lang="en-US" sz="3600" dirty="0">
                <a:latin typeface="+mj-lt"/>
              </a:rPr>
              <a:t>: Ancestral Niche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021" y="4391581"/>
            <a:ext cx="1023077" cy="12889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5021" y="5645757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243159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969" y="0"/>
            <a:ext cx="9144000" cy="68580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503934" y="3863624"/>
            <a:ext cx="139064" cy="708305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154" y="3412408"/>
            <a:ext cx="2062847" cy="25883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09740" y="391913"/>
            <a:ext cx="7387782" cy="26177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Solving a Hybridization Puzzle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05152" y="5654501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Heuchera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36576" y="5654501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Mitella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642999" y="3343665"/>
            <a:ext cx="2843157" cy="39192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143409">
            <a:off x="4278414" y="3034461"/>
            <a:ext cx="222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cpDNA</a:t>
            </a:r>
            <a:r>
              <a:rPr lang="en-US" sz="2400" dirty="0">
                <a:solidFill>
                  <a:schemeClr val="bg1"/>
                </a:solidFill>
              </a:rPr>
              <a:t> capture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4217775"/>
            <a:ext cx="1359649" cy="17129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6898" y="6048853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148034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221" y="1927120"/>
            <a:ext cx="2467832" cy="3096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1764649"/>
            <a:ext cx="4901573" cy="41126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142672"/>
            <a:ext cx="9144000" cy="119009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Hybridization &amp; Ancestral Ecological Niche-Space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4222" y="5142675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481491" y="5142674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Mitella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289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539</Words>
  <Application>Microsoft Macintosh PowerPoint</Application>
  <PresentationFormat>Widescreen</PresentationFormat>
  <Paragraphs>92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Times New Roman</vt:lpstr>
      <vt:lpstr>Office Theme</vt:lpstr>
      <vt:lpstr>Connecting Specimens, Trees, Tools</vt:lpstr>
      <vt:lpstr>Label Data</vt:lpstr>
      <vt:lpstr>PowerPoint Presentation</vt:lpstr>
      <vt:lpstr>Lifemapper: Species Distribution Modeling</vt:lpstr>
      <vt:lpstr>Connecting Specimens, Trees, Tools</vt:lpstr>
      <vt:lpstr>Connecting Trees, Specimens, Tools</vt:lpstr>
      <vt:lpstr>PowerPoint Presentation</vt:lpstr>
      <vt:lpstr>Solving a Hybridization Puzzle</vt:lpstr>
      <vt:lpstr>PowerPoint Presentation</vt:lpstr>
      <vt:lpstr>Ancestral Niche Reconstruction  </vt:lpstr>
      <vt:lpstr>Spatial Phylogenetics </vt:lpstr>
      <vt:lpstr>PowerPoint Presentation</vt:lpstr>
      <vt:lpstr>PowerPoint Presentation</vt:lpstr>
      <vt:lpstr>Phylogenetic Diversity</vt:lpstr>
      <vt:lpstr>PD – Genera of China Angiosperms</vt:lpstr>
      <vt:lpstr>Biotaphy 2: Goals</vt:lpstr>
      <vt:lpstr>Biotaphy 2 Workflows</vt:lpstr>
      <vt:lpstr>BiotaPhy:   Web Interface for Integrative Analysis</vt:lpstr>
      <vt:lpstr>BiotaPhy:   Web Interface for Integrative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BiotaPhy:  Connect Trees, Specimens, Distribution Modeling, Tools</dc:title>
  <dc:creator>Microsoft Office User</dc:creator>
  <cp:lastModifiedBy>Microsoft Office User</cp:lastModifiedBy>
  <cp:revision>18</cp:revision>
  <dcterms:created xsi:type="dcterms:W3CDTF">2020-01-03T18:53:59Z</dcterms:created>
  <dcterms:modified xsi:type="dcterms:W3CDTF">2020-07-31T18:57:59Z</dcterms:modified>
</cp:coreProperties>
</file>